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0" r:id="rId2"/>
    <p:sldId id="258" r:id="rId3"/>
    <p:sldId id="271" r:id="rId4"/>
    <p:sldId id="266" r:id="rId5"/>
    <p:sldId id="264" r:id="rId6"/>
    <p:sldId id="265" r:id="rId7"/>
    <p:sldId id="275" r:id="rId8"/>
    <p:sldId id="282" r:id="rId9"/>
    <p:sldId id="283" r:id="rId10"/>
    <p:sldId id="276" r:id="rId11"/>
    <p:sldId id="279" r:id="rId12"/>
    <p:sldId id="285" r:id="rId13"/>
    <p:sldId id="281" r:id="rId14"/>
    <p:sldId id="284" r:id="rId15"/>
    <p:sldId id="278" r:id="rId16"/>
    <p:sldId id="262" r:id="rId17"/>
    <p:sldId id="267" r:id="rId18"/>
    <p:sldId id="277" r:id="rId19"/>
    <p:sldId id="270" r:id="rId20"/>
    <p:sldId id="263" r:id="rId21"/>
    <p:sldId id="256" r:id="rId22"/>
    <p:sldId id="257" r:id="rId23"/>
    <p:sldId id="259" r:id="rId24"/>
    <p:sldId id="261" r:id="rId25"/>
    <p:sldId id="260" r:id="rId26"/>
    <p:sldId id="274" r:id="rId27"/>
    <p:sldId id="272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455" autoAdjust="0"/>
  </p:normalViewPr>
  <p:slideViewPr>
    <p:cSldViewPr>
      <p:cViewPr>
        <p:scale>
          <a:sx n="100" d="100"/>
          <a:sy n="100" d="100"/>
        </p:scale>
        <p:origin x="-50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2F6B-E432-40D8-9EDB-639CD7A2ECA3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26B9-F177-4D7C-9C51-7E3C60A7C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1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26B9-F177-4D7C-9C51-7E3C60A7C4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1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9982"/>
            <a:ext cx="75608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-22816"/>
            <a:ext cx="23042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СМЕНА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61564"/>
              </p:ext>
            </p:extLst>
          </p:nvPr>
        </p:nvGraphicFramePr>
        <p:xfrm>
          <a:off x="179512" y="735398"/>
          <a:ext cx="8784972" cy="602481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6104"/>
                <a:gridCol w="1584176"/>
                <a:gridCol w="1584176"/>
                <a:gridCol w="1752192"/>
                <a:gridCol w="1464162"/>
                <a:gridCol w="1464162"/>
              </a:tblGrid>
              <a:tr h="464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 </a:t>
                      </a:r>
                      <a:endParaRPr lang="ru-RU" dirty="0"/>
                    </a:p>
                  </a:txBody>
                  <a:tcPr/>
                </a:tc>
              </a:tr>
              <a:tr h="677616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13.00 – 14.00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i="1" dirty="0" smtClean="0"/>
                        <a:t>Выполнение домашнего задания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Выполнение домашнего задания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Выполнение домашнего задания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Выполнение домашнего задания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99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Подвижные игры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(13.40-14.20)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Кикбоксинг </a:t>
                      </a:r>
                    </a:p>
                    <a:p>
                      <a:r>
                        <a:rPr lang="ru-RU" b="0" dirty="0" smtClean="0"/>
                        <a:t>(13:30-14:10)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386">
                <a:tc>
                  <a:txBody>
                    <a:bodyPr/>
                    <a:lstStyle/>
                    <a:p>
                      <a:r>
                        <a:rPr lang="ru-RU" dirty="0" smtClean="0"/>
                        <a:t>14.00 – 15.00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Выполнение домашнего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Выполнение домашнего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Выполнение домашнего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Полдник</a:t>
                      </a:r>
                    </a:p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(14.50-15.10)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Выполнение домашнего задания</a:t>
                      </a:r>
                    </a:p>
                  </a:txBody>
                  <a:tcPr/>
                </a:tc>
              </a:tr>
              <a:tr h="877386">
                <a:tc>
                  <a:txBody>
                    <a:bodyPr/>
                    <a:lstStyle/>
                    <a:p>
                      <a:r>
                        <a:rPr lang="ru-RU" dirty="0" smtClean="0"/>
                        <a:t>15.00</a:t>
                      </a:r>
                      <a:r>
                        <a:rPr lang="ru-RU" baseline="0" dirty="0" smtClean="0"/>
                        <a:t> – 16.00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Бассейн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(15.00-15.45)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Спортивные танцы</a:t>
                      </a:r>
                    </a:p>
                    <a:p>
                      <a:r>
                        <a:rPr lang="ru-RU" b="1" smtClean="0">
                          <a:solidFill>
                            <a:schemeClr val="tx1"/>
                          </a:solidFill>
                        </a:rPr>
                        <a:t>(15.00-15.45)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Хор </a:t>
                      </a:r>
                    </a:p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(15.30-16.00)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Шахматы </a:t>
                      </a:r>
                    </a:p>
                    <a:p>
                      <a:r>
                        <a:rPr lang="ru-RU" b="0" dirty="0" smtClean="0"/>
                        <a:t>(15:15-16:00)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Разговоры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о важном 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(15.00-15.30)</a:t>
                      </a:r>
                    </a:p>
                  </a:txBody>
                  <a:tcPr/>
                </a:tc>
              </a:tr>
              <a:tr h="847021">
                <a:tc>
                  <a:txBody>
                    <a:bodyPr/>
                    <a:lstStyle/>
                    <a:p>
                      <a:r>
                        <a:rPr lang="ru-RU" dirty="0" smtClean="0"/>
                        <a:t>16.00</a:t>
                      </a:r>
                      <a:r>
                        <a:rPr lang="ru-RU" baseline="0" dirty="0" smtClean="0"/>
                        <a:t> – 16.15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Полдник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Полдник 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Юный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исследователь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Полдник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170">
                <a:tc>
                  <a:txBody>
                    <a:bodyPr/>
                    <a:lstStyle/>
                    <a:p>
                      <a:r>
                        <a:rPr lang="ru-RU" dirty="0" smtClean="0"/>
                        <a:t>16.15-17.00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Финансовая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грамотность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4170">
                <a:tc>
                  <a:txBody>
                    <a:bodyPr/>
                    <a:lstStyle/>
                    <a:p>
                      <a:r>
                        <a:rPr lang="ru-RU" dirty="0" smtClean="0"/>
                        <a:t>17.00 – 18.00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 УЧЁБУ…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Нормы </a:t>
            </a:r>
            <a:r>
              <a:rPr lang="ru-RU" sz="2400" b="1" dirty="0">
                <a:solidFill>
                  <a:srgbClr val="7030A0"/>
                </a:solidFill>
              </a:rPr>
              <a:t>чтения 1 класс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Чтение осознанное, правильное, целыми словами, с логическими паузами, ударениями и интонацией..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Слова сложной слоговой структуры допустимо читать по слогам.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1916832"/>
            <a:ext cx="5472608" cy="37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Внеклассное чтение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525963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К.И. Чуковский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 Доктор Айболит»</a:t>
            </a:r>
          </a:p>
          <a:p>
            <a:pPr marL="13716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Г.Х. Андерсен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 Снежная Королева»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Дюймовочка</a:t>
            </a:r>
            <a:r>
              <a:rPr lang="ru-RU" b="1" dirty="0">
                <a:solidFill>
                  <a:srgbClr val="002060"/>
                </a:solidFill>
              </a:rPr>
              <a:t>», «Гадкий утёнок». «Стойкий оловянный 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солдатик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А. Н. Толстой «Золотой 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ключик</a:t>
            </a:r>
            <a:r>
              <a:rPr lang="ru-RU" b="1" dirty="0">
                <a:solidFill>
                  <a:srgbClr val="002060"/>
                </a:solidFill>
              </a:rPr>
              <a:t> или приключения </a:t>
            </a:r>
            <a:r>
              <a:rPr lang="ru-RU" b="1" dirty="0" smtClean="0">
                <a:solidFill>
                  <a:srgbClr val="002060"/>
                </a:solidFill>
              </a:rPr>
              <a:t>Буратино»</a:t>
            </a:r>
          </a:p>
          <a:p>
            <a:pPr marL="13716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П.Ершов</a:t>
            </a:r>
            <a:r>
              <a:rPr lang="ru-RU" b="1" dirty="0">
                <a:solidFill>
                  <a:srgbClr val="002060"/>
                </a:solidFill>
              </a:rPr>
              <a:t> «Конек-горбунок»</a:t>
            </a:r>
          </a:p>
        </p:txBody>
      </p:sp>
    </p:spTree>
    <p:extLst>
      <p:ext uri="{BB962C8B-B14F-4D97-AF65-F5344CB8AC3E}">
        <p14:creationId xmlns:p14="http://schemas.microsoft.com/office/powerpoint/2010/main" val="409247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5426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04664"/>
            <a:ext cx="40290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Классификация трудностей при обучению письму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698004"/>
              </p:ext>
            </p:extLst>
          </p:nvPr>
        </p:nvGraphicFramePr>
        <p:xfrm>
          <a:off x="323528" y="1268760"/>
          <a:ext cx="8568952" cy="5258936"/>
        </p:xfrm>
        <a:graphic>
          <a:graphicData uri="http://schemas.openxmlformats.org/drawingml/2006/table">
            <a:tbl>
              <a:tblPr/>
              <a:tblGrid>
                <a:gridCol w="2409595"/>
                <a:gridCol w="2596821"/>
                <a:gridCol w="3562536"/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Трудности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затруднений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Приёмы и методы их устранений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Плохая каллиграфия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1) нарушение гигиенических требований (положение ручки, руки, тетради)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2) леворукость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3) плохо развиты мелкие мышцы руки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4) нарушены пространственные представления и чувство ритма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при выполнении письменных заданий следить за посадкой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2) для развития моторики кисти применять пальчиковую гимнастику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3) штриховка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4) раскрашивание, рисование, лепка, конструирование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5) упражнения на развитие пространственной ориентации и глазомера – графические диктанты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Пропуск, замена букв при письме, смешение букв сходных по начертанию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1) слабое речевое развитие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2) недостатки произношения 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звуко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-буквенного анализа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3) неправильная артикуляция звуков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1) консультация логопеда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2) списывание с одновременным проговариванием вслух, позднее шёпотом, обязательно выделяя гласные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3) при нарушении артикуляции – чёткое и ясное проговаривание, использование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чистоговорок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4) развивать навыки самоконтроля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Медленный темп письма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1) медлительны по природе, такой тип нервной системы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2) неготовность к школе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1) не торопить, не подгонять таких детей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2) см. в пункте 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2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Портфолио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6491064" cy="5544616"/>
          </a:xfrm>
          <a:solidFill>
            <a:srgbClr val="0070C0"/>
          </a:solidFill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chemeClr val="bg1"/>
                </a:solidFill>
              </a:rPr>
              <a:t>Раздел </a:t>
            </a:r>
            <a:r>
              <a:rPr lang="ru-RU" sz="4200" b="1" dirty="0">
                <a:solidFill>
                  <a:schemeClr val="bg1"/>
                </a:solidFill>
              </a:rPr>
              <a:t>«Общая информация» (информация о владельце). </a:t>
            </a:r>
          </a:p>
          <a:p>
            <a:pPr>
              <a:spcBef>
                <a:spcPts val="0"/>
              </a:spcBef>
            </a:pPr>
            <a:endParaRPr lang="ru-RU" sz="4200" b="1" dirty="0">
              <a:solidFill>
                <a:schemeClr val="bg1"/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3600" smtClean="0">
                <a:solidFill>
                  <a:schemeClr val="bg1"/>
                </a:solidFill>
              </a:rPr>
              <a:t>     </a:t>
            </a:r>
            <a:r>
              <a:rPr lang="ru-RU" sz="3600" dirty="0">
                <a:solidFill>
                  <a:schemeClr val="bg1"/>
                </a:solidFill>
              </a:rPr>
              <a:t>- фото;  </a:t>
            </a:r>
          </a:p>
          <a:p>
            <a:pPr marL="137160" indent="0">
              <a:spcBef>
                <a:spcPts val="0"/>
              </a:spcBef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</a:rPr>
              <a:t>      - информация, помогающая ребёнку проанализировать свой характер, способности, узнать способы саморазвития, самосовершенствования, самопознания;   </a:t>
            </a:r>
          </a:p>
          <a:p>
            <a:pPr>
              <a:spcBef>
                <a:spcPts val="0"/>
              </a:spcBef>
            </a:pPr>
            <a:endParaRPr lang="ru-RU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</a:rPr>
              <a:t>      - краткое резюме (с акцентом на интеллектуальную, творческую, общественную и социально полезную деятельность, участие в работе органов ученического самоуправления, детских и молодежных общественных объединениях); </a:t>
            </a:r>
          </a:p>
          <a:p>
            <a:pPr>
              <a:spcBef>
                <a:spcPts val="0"/>
              </a:spcBef>
            </a:pPr>
            <a:endParaRPr lang="ru-RU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</a:rPr>
              <a:t>      - список конкурсных мероприятий интеллектуальной и творческой направленности; </a:t>
            </a:r>
          </a:p>
          <a:p>
            <a:pPr>
              <a:spcBef>
                <a:spcPts val="0"/>
              </a:spcBef>
            </a:pPr>
            <a:endParaRPr lang="ru-RU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</a:rPr>
              <a:t>- список кружков, обществ, клубов, секций, учреждений дополнительного образования, которые посещает лицеист; </a:t>
            </a:r>
          </a:p>
          <a:p>
            <a:pPr>
              <a:spcBef>
                <a:spcPts val="0"/>
              </a:spcBef>
            </a:pPr>
            <a:endParaRPr lang="ru-RU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</a:rPr>
              <a:t>- сведения об общественной работе в лицее</a:t>
            </a:r>
            <a:r>
              <a:rPr lang="ru-RU" sz="3600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220925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2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Лучшее портфолио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tutor\Desktop\рисунки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004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04664"/>
            <a:ext cx="4392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7030A0"/>
                </a:solidFill>
              </a:rPr>
              <a:t>Конкурс «Лучшее портфолио обучающегося» </a:t>
            </a:r>
            <a:r>
              <a:rPr lang="ru-RU" dirty="0"/>
              <a:t>(бумажного и /или электронного) призван предоставить каждому лицеисту возможность раскрыть свои таланты, развить и укрепить социальные контакты, дополнить традиционные контрольно-оценочные средства, учесть результаты, достигнутые в разнообразных видах деятельности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«Портфолио» (бумажный и /или электронный вид) обучающихся </a:t>
            </a:r>
            <a:r>
              <a:rPr lang="ru-RU" b="1" dirty="0">
                <a:solidFill>
                  <a:srgbClr val="7030A0"/>
                </a:solidFill>
              </a:rPr>
              <a:t>- это документ, в котором отражаются, накапливаются и оцениваются индивидуальные образовательные достижения обучающихся </a:t>
            </a:r>
            <a:r>
              <a:rPr lang="ru-RU" dirty="0"/>
              <a:t>за период обучения с 1 по 11 класс и приводится оценка </a:t>
            </a:r>
            <a:r>
              <a:rPr lang="ru-RU" dirty="0" err="1"/>
              <a:t>компетентностного</a:t>
            </a:r>
            <a:r>
              <a:rPr lang="ru-RU" dirty="0"/>
              <a:t> уровня лицеистов. </a:t>
            </a:r>
          </a:p>
        </p:txBody>
      </p:sp>
    </p:spTree>
    <p:extLst>
      <p:ext uri="{BB962C8B-B14F-4D97-AF65-F5344CB8AC3E}">
        <p14:creationId xmlns:p14="http://schemas.microsoft.com/office/powerpoint/2010/main" val="42332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  <a:t>Международная научно-практическая конференция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  <a:t>"От школьного проекта — к профессиональной карьере"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tutor\Desktop\рисунки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552728" cy="38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Сроки проведения Конкурса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1</a:t>
            </a:r>
            <a:r>
              <a:rPr lang="ru-RU" dirty="0"/>
              <a:t>. Конкурс проводится </a:t>
            </a:r>
            <a:r>
              <a:rPr lang="ru-RU" dirty="0">
                <a:solidFill>
                  <a:srgbClr val="7030A0"/>
                </a:solidFill>
              </a:rPr>
              <a:t>с 17 января по 29 марта </a:t>
            </a:r>
            <a:r>
              <a:rPr lang="ru-RU" dirty="0"/>
              <a:t>2024 года </a:t>
            </a:r>
            <a:r>
              <a:rPr lang="ru-RU" dirty="0" smtClean="0"/>
              <a:t>в три тура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2</a:t>
            </a:r>
            <a:r>
              <a:rPr lang="ru-RU" dirty="0"/>
              <a:t>. I тур Конкурса проводится с 17 по 31 января 2024 года </a:t>
            </a:r>
            <a:r>
              <a:rPr lang="ru-RU" dirty="0" smtClean="0"/>
              <a:t>–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регистрация заявок </a:t>
            </a:r>
            <a:r>
              <a:rPr lang="ru-RU" dirty="0" smtClean="0"/>
              <a:t>и материалов от участников Конкурса.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3</a:t>
            </a:r>
            <a:r>
              <a:rPr lang="ru-RU" dirty="0"/>
              <a:t>. II тур Конкурса проводится с 1 февраля по 17 марта 2024 года –</a:t>
            </a:r>
          </a:p>
          <a:p>
            <a:pPr marL="137160" indent="0">
              <a:buNone/>
            </a:pPr>
            <a:r>
              <a:rPr lang="ru-RU" dirty="0"/>
              <a:t>изучение и оценка жюри конкурсных материалов участников.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С </a:t>
            </a:r>
            <a:r>
              <a:rPr lang="ru-RU" dirty="0"/>
              <a:t>12 марта по </a:t>
            </a:r>
            <a:r>
              <a:rPr lang="ru-RU" dirty="0" smtClean="0"/>
              <a:t>14 </a:t>
            </a:r>
            <a:r>
              <a:rPr lang="ru-RU" dirty="0"/>
              <a:t>марта 2024 года участники, направившие заявки и работы, знакомятся</a:t>
            </a:r>
          </a:p>
          <a:p>
            <a:pPr marL="137160" indent="0">
              <a:buNone/>
            </a:pPr>
            <a:r>
              <a:rPr lang="ru-RU" dirty="0"/>
              <a:t>с результатами отбора на официальном сайте Института: </a:t>
            </a:r>
            <a:r>
              <a:rPr lang="ru-RU" dirty="0">
                <a:solidFill>
                  <a:srgbClr val="0070C0"/>
                </a:solidFill>
              </a:rPr>
              <a:t>http://soiro.ru.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4</a:t>
            </a:r>
            <a:r>
              <a:rPr lang="ru-RU" dirty="0"/>
              <a:t>. III тур Конкурса проводится </a:t>
            </a:r>
            <a:r>
              <a:rPr lang="ru-RU" dirty="0">
                <a:solidFill>
                  <a:srgbClr val="7030A0"/>
                </a:solidFill>
              </a:rPr>
              <a:t>с 20 марта по 27 марта 2024 года –</a:t>
            </a:r>
          </a:p>
          <a:p>
            <a:pPr marL="137160" indent="0">
              <a:buNone/>
            </a:pPr>
            <a:r>
              <a:rPr lang="ru-RU" dirty="0">
                <a:solidFill>
                  <a:srgbClr val="7030A0"/>
                </a:solidFill>
              </a:rPr>
              <a:t>защита работ участниками Конкурса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utor\Desktop\рисунки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1" y="274638"/>
            <a:ext cx="4032447" cy="358641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Встреча родительского клуба №3</a:t>
            </a:r>
            <a:br>
              <a:rPr lang="ru-RU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ЗА ЧАШКОЙ ЧАЯ…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15.01.2024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3538736" cy="2337123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endParaRPr lang="ru-RU" sz="3600" b="1" smtClean="0">
              <a:solidFill>
                <a:srgbClr val="7030A0"/>
              </a:solidFill>
            </a:endParaRPr>
          </a:p>
          <a:p>
            <a:pPr marL="137160" indent="0" algn="ctr">
              <a:buNone/>
            </a:pPr>
            <a:r>
              <a:rPr lang="ru-RU" sz="3600" b="1" smtClean="0">
                <a:solidFill>
                  <a:srgbClr val="7030A0"/>
                </a:solidFill>
              </a:rPr>
              <a:t>Тёплый разговор о нашей большой семье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295" y="195982"/>
            <a:ext cx="43651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1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248472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0"/>
            <a:ext cx="439248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3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9074"/>
            <a:ext cx="4248472" cy="59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19073"/>
            <a:ext cx="4359621" cy="593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7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2525"/>
            <a:ext cx="4464496" cy="57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8744"/>
            <a:ext cx="4104456" cy="570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9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475"/>
            <a:ext cx="8136904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5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3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 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Мы не потому перестаем играть, что постарели, — мы стареем, потому что перестаем играть.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Б.Шоу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42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/>
              </a:rPr>
              <a:t>«Все мы родом из детства»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/>
              </a:rPr>
              <a:t>Антуан де Сент-Экзюпери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32052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/>
              <a:t>Исследования ученых показали, что игры делают нас </a:t>
            </a:r>
            <a:r>
              <a:rPr lang="ru-RU" dirty="0" smtClean="0">
                <a:solidFill>
                  <a:srgbClr val="FF0000"/>
                </a:solidFill>
              </a:rPr>
              <a:t>более </a:t>
            </a:r>
            <a:r>
              <a:rPr lang="ru-RU" dirty="0">
                <a:solidFill>
                  <a:srgbClr val="FF0000"/>
                </a:solidFill>
              </a:rPr>
              <a:t>счастливыми, умными и креативными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 </a:t>
            </a:r>
            <a:r>
              <a:rPr lang="ru-RU" dirty="0" smtClean="0"/>
              <a:t>Во </a:t>
            </a:r>
            <a:r>
              <a:rPr lang="ru-RU" dirty="0"/>
              <a:t>время игры совершенствуются </a:t>
            </a:r>
            <a:r>
              <a:rPr lang="ru-RU" dirty="0" smtClean="0"/>
              <a:t>развивается способность </a:t>
            </a:r>
            <a:r>
              <a:rPr lang="ru-RU" dirty="0"/>
              <a:t>планировать будущее, отличать существенное от неважного, осознавать и организовывать свои чувства и мысли. Кроме того, развиваются участки мозга, отвечающие за чувство музыкального ритма, обработку речи, внимание и многое другое. Таким образом, </a:t>
            </a:r>
            <a:r>
              <a:rPr lang="ru-RU" dirty="0">
                <a:solidFill>
                  <a:srgbClr val="FF0000"/>
                </a:solidFill>
              </a:rPr>
              <a:t>игра физически меняет наш </a:t>
            </a:r>
            <a:r>
              <a:rPr lang="ru-RU" dirty="0" smtClean="0">
                <a:solidFill>
                  <a:srgbClr val="FF0000"/>
                </a:solidFill>
              </a:rPr>
              <a:t>мозг!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Игра необходима для успешной работы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Чувство </a:t>
            </a:r>
            <a:r>
              <a:rPr lang="ru-RU" dirty="0"/>
              <a:t>печали, перегрузки на работе, стресс… Трудно поверить, однако все это может быть связано с отсутствием игры. Нельзя относиться к работе слишком серьезно — это путь к унынию и провалу. </a:t>
            </a:r>
            <a:r>
              <a:rPr lang="ru-RU" dirty="0">
                <a:solidFill>
                  <a:srgbClr val="FF0000"/>
                </a:solidFill>
              </a:rPr>
              <a:t>Но потеря радости от работы не грозит тем, кто воспринимает рабочий процесс как игру.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Самые счастливые и успешные люди — те, кто по-настоящему увлечен своей работой, как ребенок игрой. Лучшие инженеры, ученые и повара в детстве любили собирать конструкторы, изучать окружающий мир и экспериментировать на кухне. </a:t>
            </a:r>
            <a:r>
              <a:rPr lang="ru-RU" dirty="0">
                <a:solidFill>
                  <a:srgbClr val="FF0000"/>
                </a:solidFill>
              </a:rPr>
              <a:t>Став взрослыми, они просто продолжают </a:t>
            </a:r>
            <a:r>
              <a:rPr lang="ru-RU" dirty="0" smtClean="0">
                <a:solidFill>
                  <a:srgbClr val="FF0000"/>
                </a:solidFill>
              </a:rPr>
              <a:t>играть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31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Давайте постараемся понять друг друга, правильно определить наиболее волнующие вопросы</a:t>
            </a:r>
            <a:r>
              <a:rPr lang="ru-RU" dirty="0">
                <a:effectLst/>
              </a:rPr>
              <a:t>.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330824" cy="3417243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3200" b="1" dirty="0">
                <a:solidFill>
                  <a:srgbClr val="FF6699"/>
                </a:solidFill>
              </a:rPr>
              <a:t>«Шапка вопросов»</a:t>
            </a:r>
            <a:endParaRPr lang="ru-RU" sz="3200" dirty="0">
              <a:solidFill>
                <a:srgbClr val="FF6699"/>
              </a:solidFill>
            </a:endParaRPr>
          </a:p>
          <a:p>
            <a:pPr marL="137160" indent="0" algn="ctr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Сейчас мы вам предлагаем написать, что вы ждёте от этой встречи? Чего хотите получить?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780928"/>
            <a:ext cx="3316932" cy="316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251520" y="476672"/>
            <a:ext cx="4464496" cy="5904656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Позади новогодние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праздники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… Так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хочется продлить эти праздничные дни. Эту сказку… Новый год – время перемен…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Сегодня мы решили отступить от традиционной формы наших встреч. И проведём его по-домашнему, по-семейному. Ведь у школы и семьи одни проблемы, одни задачи, одни дети!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956" y="836712"/>
            <a:ext cx="36430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679288"/>
            <a:ext cx="2493404" cy="18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3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Наша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встреча посвящена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СЕМЬЕ, семейным традициям и значению ИГРЫ в жизни !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5400600" cy="5184576"/>
          </a:xfrm>
        </p:spPr>
        <p:txBody>
          <a:bodyPr>
            <a:normAutofit fontScale="25000" lnSpcReduction="20000"/>
          </a:bodyPr>
          <a:lstStyle/>
          <a:p>
            <a:pPr marL="137160" indent="0" algn="ctr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Семья </a:t>
            </a:r>
            <a:r>
              <a:rPr lang="ru-RU" sz="9600" b="1" dirty="0">
                <a:solidFill>
                  <a:srgbClr val="002060"/>
                </a:solidFill>
              </a:rPr>
              <a:t>-это счастье, любовь и удача,</a:t>
            </a:r>
          </a:p>
          <a:p>
            <a:pPr marL="137160" indent="0" algn="ctr">
              <a:buNone/>
            </a:pPr>
            <a:r>
              <a:rPr lang="ru-RU" sz="9600" b="1" dirty="0">
                <a:solidFill>
                  <a:srgbClr val="002060"/>
                </a:solidFill>
              </a:rPr>
              <a:t>Семья - это летом поездки на дачу.</a:t>
            </a:r>
          </a:p>
          <a:p>
            <a:pPr marL="137160" indent="0" algn="ctr">
              <a:buNone/>
            </a:pPr>
            <a:r>
              <a:rPr lang="ru-RU" sz="9600" b="1" dirty="0">
                <a:solidFill>
                  <a:srgbClr val="002060"/>
                </a:solidFill>
              </a:rPr>
              <a:t>Семья - это праздник, семейные даты,</a:t>
            </a:r>
          </a:p>
          <a:p>
            <a:pPr marL="137160" indent="0" algn="ctr">
              <a:buNone/>
            </a:pPr>
            <a:r>
              <a:rPr lang="ru-RU" sz="9600" b="1" dirty="0">
                <a:solidFill>
                  <a:srgbClr val="002060"/>
                </a:solidFill>
              </a:rPr>
              <a:t>Подарки, покупки, приятные траты.</a:t>
            </a:r>
          </a:p>
          <a:p>
            <a:pPr marL="137160" indent="0" algn="ctr">
              <a:buNone/>
            </a:pPr>
            <a:r>
              <a:rPr lang="ru-RU" sz="7400" b="1" dirty="0">
                <a:solidFill>
                  <a:srgbClr val="002060"/>
                </a:solidFill>
              </a:rPr>
              <a:t/>
            </a:r>
            <a:br>
              <a:rPr lang="ru-RU" sz="7400" b="1" dirty="0">
                <a:solidFill>
                  <a:srgbClr val="002060"/>
                </a:solidFill>
              </a:rPr>
            </a:br>
            <a:endParaRPr lang="ru-RU" sz="7400" b="1" dirty="0" smtClean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Рождение </a:t>
            </a:r>
            <a:r>
              <a:rPr lang="ru-RU" sz="9600" b="1" dirty="0">
                <a:solidFill>
                  <a:srgbClr val="002060"/>
                </a:solidFill>
              </a:rPr>
              <a:t>детей, первый шаг, первый лепет,</a:t>
            </a:r>
          </a:p>
          <a:p>
            <a:pPr marL="137160" indent="0" algn="ctr">
              <a:buNone/>
            </a:pPr>
            <a:r>
              <a:rPr lang="ru-RU" sz="9600" b="1" dirty="0">
                <a:solidFill>
                  <a:srgbClr val="002060"/>
                </a:solidFill>
              </a:rPr>
              <a:t>Мечты о хорошем, волнение и трепет.</a:t>
            </a:r>
          </a:p>
          <a:p>
            <a:pPr marL="137160" indent="0" algn="ctr">
              <a:buNone/>
            </a:pPr>
            <a:r>
              <a:rPr lang="ru-RU" sz="9600" b="1" dirty="0">
                <a:solidFill>
                  <a:srgbClr val="002060"/>
                </a:solidFill>
              </a:rPr>
              <a:t>Семья -это труд, друг о друге забота,</a:t>
            </a:r>
          </a:p>
          <a:p>
            <a:pPr marL="137160" indent="0" algn="ctr">
              <a:buNone/>
            </a:pPr>
            <a:r>
              <a:rPr lang="ru-RU" sz="9600" b="1" dirty="0">
                <a:solidFill>
                  <a:srgbClr val="002060"/>
                </a:solidFill>
              </a:rPr>
              <a:t>Семья - это много домашней работы.</a:t>
            </a:r>
          </a:p>
          <a:p>
            <a:pPr marL="137160" indent="0">
              <a:buNone/>
            </a:pPr>
            <a:r>
              <a:rPr lang="ru-RU" sz="7400" dirty="0"/>
              <a:t/>
            </a:r>
            <a:br>
              <a:rPr lang="ru-RU" sz="7400" dirty="0"/>
            </a:br>
            <a:endParaRPr lang="ru-RU" sz="74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484784"/>
            <a:ext cx="3240360" cy="4641379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Семья -это важно!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Семья - это сложно!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Но счастливо жить одному невозможно!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Всегда </a:t>
            </a:r>
            <a:r>
              <a:rPr lang="ru-RU" sz="2400" b="1" dirty="0">
                <a:solidFill>
                  <a:srgbClr val="002060"/>
                </a:solidFill>
              </a:rPr>
              <a:t>будьте вместе, любовь берегите,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Обиды и ссоры подальше гоните,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Хотим, чтоб про вас говорили друзья: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Какая хорошая эта семья!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98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 человека одна Родина, где бы он ни находился. И семья у человека - тоже одна, какая бы большая она ни была. И где бы ни приходилось бы быть человеку - возвращаясь в свой дом, его всегда встретит тепло и уют своей семьи.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/>
              <a:t>Давайте вспомним самые душевные пословицы и поговорки </a:t>
            </a:r>
            <a:r>
              <a:rPr lang="ru-RU" dirty="0"/>
              <a:t>о семье.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семье разлад, так и </a:t>
            </a:r>
            <a:r>
              <a:rPr lang="ru-RU" b="1" dirty="0" smtClean="0">
                <a:solidFill>
                  <a:srgbClr val="FF0000"/>
                </a:solidFill>
              </a:rPr>
              <a:t>дому …     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семье согласно, так идет </a:t>
            </a:r>
            <a:r>
              <a:rPr lang="ru-RU" b="1" dirty="0" smtClean="0">
                <a:solidFill>
                  <a:srgbClr val="FF0000"/>
                </a:solidFill>
              </a:rPr>
              <a:t>дело  …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семью, где лад, счастье дорогу </a:t>
            </a:r>
            <a:r>
              <a:rPr lang="ru-RU" b="1" dirty="0" smtClean="0">
                <a:solidFill>
                  <a:srgbClr val="FF0000"/>
                </a:solidFill>
              </a:rPr>
              <a:t> …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хорошей семье хорошие </a:t>
            </a:r>
            <a:r>
              <a:rPr lang="ru-RU" b="1" dirty="0" smtClean="0">
                <a:solidFill>
                  <a:srgbClr val="FF0000"/>
                </a:solidFill>
              </a:rPr>
              <a:t>дети  …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Везде </a:t>
            </a:r>
            <a:r>
              <a:rPr lang="ru-RU" b="1" dirty="0">
                <a:solidFill>
                  <a:srgbClr val="FF0000"/>
                </a:solidFill>
              </a:rPr>
              <a:t>хорошо, но </a:t>
            </a:r>
            <a:r>
              <a:rPr lang="ru-RU" b="1" dirty="0" smtClean="0">
                <a:solidFill>
                  <a:srgbClr val="FF0000"/>
                </a:solidFill>
              </a:rPr>
              <a:t>дома   …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Вся </a:t>
            </a:r>
            <a:r>
              <a:rPr lang="ru-RU" b="1" dirty="0">
                <a:solidFill>
                  <a:srgbClr val="FF0000"/>
                </a:solidFill>
              </a:rPr>
              <a:t>семья вместе, так и </a:t>
            </a:r>
            <a:r>
              <a:rPr lang="ru-RU" b="1" dirty="0" smtClean="0">
                <a:solidFill>
                  <a:srgbClr val="FF0000"/>
                </a:solidFill>
              </a:rPr>
              <a:t>душа  … 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гостях хорошо, а </a:t>
            </a:r>
            <a:r>
              <a:rPr lang="ru-RU" b="1" dirty="0" smtClean="0">
                <a:solidFill>
                  <a:srgbClr val="FF0000"/>
                </a:solidFill>
              </a:rPr>
              <a:t>дома    …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Отца </a:t>
            </a:r>
            <a:r>
              <a:rPr lang="ru-RU" b="1" dirty="0">
                <a:solidFill>
                  <a:srgbClr val="FF0000"/>
                </a:solidFill>
              </a:rPr>
              <a:t>с матерью почитать </a:t>
            </a:r>
            <a:r>
              <a:rPr lang="ru-RU" b="1" dirty="0" smtClean="0">
                <a:solidFill>
                  <a:srgbClr val="FF0000"/>
                </a:solidFill>
              </a:rPr>
              <a:t>– …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</a:t>
            </a:r>
            <a:r>
              <a:rPr lang="ru-RU" b="1" dirty="0">
                <a:solidFill>
                  <a:srgbClr val="FF0000"/>
                </a:solidFill>
              </a:rPr>
              <a:t>общим столом  </a:t>
            </a:r>
            <a:r>
              <a:rPr lang="ru-RU" b="1" dirty="0" smtClean="0">
                <a:solidFill>
                  <a:srgbClr val="FF0000"/>
                </a:solidFill>
              </a:rPr>
              <a:t> …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Семейные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традиции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это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  <a:t>нормы, обычаи, стиль поведения и мировоззрение, передающиеся в семье от старших к младшим продолжателям по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наследству.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2492896"/>
            <a:ext cx="4546848" cy="4104456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Даже скромные еженедельные ритуалы, которые заведены в том или ином союзе, можно считать традицией. Например, уборка по субботам, совместный завтрак в воскресенье утром или просмотр вместе с детьми мультфильмов по пятницам.</a:t>
            </a:r>
          </a:p>
          <a:p>
            <a:pPr marL="137160" indent="0">
              <a:buNone/>
            </a:pPr>
            <a:r>
              <a:rPr lang="ru-RU" dirty="0"/>
              <a:t>Более того, привычка желать друг другу доброго утра, целоваться при встрече или прощании, звонок о том, что ты благополучно добрался до места </a:t>
            </a:r>
            <a:r>
              <a:rPr lang="ru-RU" dirty="0" smtClean="0"/>
              <a:t>назначения - это тоже традиция.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6724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1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912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2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Мы создаём и свои классные, школьные традиции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ВПЕРЕДИ У НАС…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744416" cy="291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646</TotalTime>
  <Words>1091</Words>
  <Application>Microsoft Office PowerPoint</Application>
  <PresentationFormat>Экран (4:3)</PresentationFormat>
  <Paragraphs>168</Paragraphs>
  <Slides>28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Презентация PowerPoint</vt:lpstr>
      <vt:lpstr>Встреча родительского клуба №3 ЗА ЧАШКОЙ ЧАЯ… 15.01.2024</vt:lpstr>
      <vt:lpstr>Давайте постараемся понять друг друга, правильно определить наиболее волнующие вопросы.  </vt:lpstr>
      <vt:lpstr>Презентация PowerPoint</vt:lpstr>
      <vt:lpstr>   Наша встреча посвящена СЕМЬЕ, семейным традициям и значению ИГРЫ в жизни !   </vt:lpstr>
      <vt:lpstr>У человека одна Родина, где бы он ни находился. И семья у человека - тоже одна, какая бы большая она ни была. И где бы ни приходилось бы быть человеку - возвращаясь в свой дом, его всегда встретит тепло и уют своей семьи. </vt:lpstr>
      <vt:lpstr>Семейные традиции это нормы, обычаи, стиль поведения и мировоззрение, передающиеся в семье от старших к младшим продолжателям по наследству. </vt:lpstr>
      <vt:lpstr>Презентация PowerPoint</vt:lpstr>
      <vt:lpstr>Мы создаём и свои классные, школьные традиции</vt:lpstr>
      <vt:lpstr>Презентация PowerPoint</vt:lpstr>
      <vt:lpstr>ПРО УЧЁБУ… Нормы чтения 1 класс</vt:lpstr>
      <vt:lpstr>Внеклассное чтение</vt:lpstr>
      <vt:lpstr>Презентация PowerPoint</vt:lpstr>
      <vt:lpstr>Классификация трудностей при обучению письму </vt:lpstr>
      <vt:lpstr>Портфолио</vt:lpstr>
      <vt:lpstr>Лучшее портфолио </vt:lpstr>
      <vt:lpstr>Международная научно-практическая конференция "От школьного проекта — к профессиональной карьере" </vt:lpstr>
      <vt:lpstr>Сроки проведения Конкурса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«Все мы родом из детства»  Антуан де Сент-Экзюпери</vt:lpstr>
      <vt:lpstr>Игра необходима для успешной работы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tutor</dc:creator>
  <cp:lastModifiedBy>Аркадий</cp:lastModifiedBy>
  <cp:revision>54</cp:revision>
  <dcterms:created xsi:type="dcterms:W3CDTF">2022-01-12T06:43:26Z</dcterms:created>
  <dcterms:modified xsi:type="dcterms:W3CDTF">2025-02-09T18:34:22Z</dcterms:modified>
</cp:coreProperties>
</file>