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24" r:id="rId2"/>
    <p:sldId id="325" r:id="rId3"/>
    <p:sldId id="330" r:id="rId4"/>
    <p:sldId id="257" r:id="rId5"/>
    <p:sldId id="316" r:id="rId6"/>
    <p:sldId id="311" r:id="rId7"/>
    <p:sldId id="313" r:id="rId8"/>
    <p:sldId id="314" r:id="rId9"/>
    <p:sldId id="259" r:id="rId10"/>
    <p:sldId id="282" r:id="rId11"/>
    <p:sldId id="307" r:id="rId12"/>
    <p:sldId id="301" r:id="rId13"/>
    <p:sldId id="315" r:id="rId14"/>
    <p:sldId id="334" r:id="rId15"/>
    <p:sldId id="332" r:id="rId16"/>
    <p:sldId id="299" r:id="rId17"/>
    <p:sldId id="333" r:id="rId18"/>
    <p:sldId id="317" r:id="rId19"/>
    <p:sldId id="326" r:id="rId20"/>
    <p:sldId id="331" r:id="rId21"/>
    <p:sldId id="275" r:id="rId22"/>
    <p:sldId id="318" r:id="rId23"/>
    <p:sldId id="319" r:id="rId24"/>
    <p:sldId id="320" r:id="rId25"/>
    <p:sldId id="322" r:id="rId26"/>
    <p:sldId id="321" r:id="rId27"/>
    <p:sldId id="327" r:id="rId28"/>
    <p:sldId id="328" r:id="rId29"/>
    <p:sldId id="329" r:id="rId30"/>
    <p:sldId id="305" r:id="rId31"/>
    <p:sldId id="276" r:id="rId3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2C"/>
    <a:srgbClr val="9A5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262" autoAdjust="0"/>
  </p:normalViewPr>
  <p:slideViewPr>
    <p:cSldViewPr snapToGrid="0">
      <p:cViewPr>
        <p:scale>
          <a:sx n="95" d="100"/>
          <a:sy n="95" d="100"/>
        </p:scale>
        <p:origin x="-65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D30BB-C623-4E2C-AE53-98AEBBBE89D9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EFBE6-F945-4D9E-8DF3-AE3C15990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3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BE6-F945-4D9E-8DF3-AE3C159906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2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BE6-F945-4D9E-8DF3-AE3C159906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8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BE6-F945-4D9E-8DF3-AE3C1599061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6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BE6-F945-4D9E-8DF3-AE3C1599061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5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5202" y="673100"/>
            <a:ext cx="77079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n w="19050"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algn="ctr"/>
            <a:endParaRPr lang="ru-RU" sz="2800" b="1" i="1" dirty="0" smtClean="0">
              <a:ln w="19050">
                <a:solidFill>
                  <a:schemeClr val="accent1">
                    <a:lumMod val="50000"/>
                  </a:schemeClr>
                </a:solidFill>
              </a:ln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613" y="2535810"/>
            <a:ext cx="8324582" cy="3641154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Встреча родительского клуба</a:t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8 апреля 2024 года</a:t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1 класс</a:t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Кондратьева М.Н.</a:t>
            </a:r>
            <a:endParaRPr lang="ru-RU" sz="3600" b="1" i="1" dirty="0">
              <a:solidFill>
                <a:srgbClr val="7030A0"/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3936"/>
            <a:ext cx="4572000" cy="1152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712411"/>
            <a:ext cx="4572000" cy="1152525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0831"/>
            <a:ext cx="4572396" cy="1152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904" y="1720831"/>
            <a:ext cx="4572396" cy="11522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43547" y="3708145"/>
            <a:ext cx="2839338" cy="11522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52448" y="3712383"/>
            <a:ext cx="2830862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615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805" y="831485"/>
            <a:ext cx="4750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 smtClean="0">
              <a:latin typeface="AudiSansExtKyr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>
              <a:latin typeface="AudiSansExtKyr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Анализ техники чтения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1400" y="1384301"/>
            <a:ext cx="7861300" cy="43815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 чтения (количество слов в минуту) ( не менее 25 слов в минуту)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Правильность (наличие ошибок).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Выразительность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Большинство детей соблюдают паузы, отделяющие предложения.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Осознанность прочитанного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текста(ответы на вопросы по содержанию текста).</a:t>
            </a: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Количество прочитанных слов не является определяющим.</a:t>
            </a:r>
          </a:p>
          <a:p>
            <a:pPr marL="0" lv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Оценивание в 1 классе: «справился», «не справился».</a:t>
            </a:r>
          </a:p>
          <a:p>
            <a:pPr marL="0" lv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все дети справились с техникой чтения.</a:t>
            </a:r>
          </a:p>
          <a:p>
            <a:pPr marL="0" lvl="0" indent="0">
              <a:buNone/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5756"/>
            <a:ext cx="4572396" cy="1152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551" y="5705756"/>
            <a:ext cx="4572396" cy="1152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858156"/>
            <a:ext cx="457239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Скорость чтения – осознанное, правильное чтение целыми словами. Слова сложной слоговой структуры прочитываются по слогам.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42160"/>
            <a:ext cx="7886700" cy="43484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41 слова – с заданием справился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40-31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–справился хорошо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30-25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справился удовлетворительно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слова и меньше– не справился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+mj-ea"/>
                <a:cs typeface="Arabic Typesetting" pitchFamily="66" charset="-78"/>
              </a:rPr>
              <a:t>Чтение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+mj-ea"/>
                <a:cs typeface="Arabic Typesetting" pitchFamily="66" charset="-78"/>
              </a:rPr>
              <a:t>дома: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  <a:ea typeface="+mj-ea"/>
              <a:cs typeface="Arabic Typesetting" pitchFamily="66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Безошибочность и выразительность чтения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Домой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задается учить стих, пересказывать текст, выразительное чтение ко всем видам задания.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чтение должно отличаться в лучшую сторону от чтения нового текста в классе.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77034" y="4091035"/>
            <a:ext cx="4572396" cy="961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36477" y="745988"/>
            <a:ext cx="2453511" cy="9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803" y="831485"/>
            <a:ext cx="4750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 smtClean="0">
              <a:latin typeface="AudiSansExtKyr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>
              <a:latin typeface="AudiSansExtKyr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Результаты проверки техники чтения:</a:t>
            </a:r>
            <a:endParaRPr lang="ru-RU" b="1" i="1" dirty="0">
              <a:solidFill>
                <a:srgbClr val="7030A0"/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418278"/>
            <a:ext cx="7886700" cy="42568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Выполняли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работу 20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 75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 в мин: 5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чел; Быстров И. (114), Глебов Ф.(114), Алешко В.(114),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Табачишин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 ( 83).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Курдюкова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(92)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61-74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 в мин: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4чел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Богданов А. (70), Котляров А. (67), Овчинский И. (62), Колесников Ф. (71), Король А. (73),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60-41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 в мин: 6чел;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ECEC2C"/>
                </a:solidFill>
                <a:latin typeface="Times New Roman" pitchFamily="18" charset="0"/>
                <a:cs typeface="Times New Roman" pitchFamily="18" charset="0"/>
              </a:rPr>
              <a:t>40-25 слов </a:t>
            </a:r>
            <a:r>
              <a:rPr lang="ru-RU" b="1" i="1" dirty="0">
                <a:solidFill>
                  <a:srgbClr val="ECEC2C"/>
                </a:solidFill>
                <a:latin typeface="Times New Roman" pitchFamily="18" charset="0"/>
                <a:cs typeface="Times New Roman" pitchFamily="18" charset="0"/>
              </a:rPr>
              <a:t>в мин: 2чел;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и меньше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 в мин: 2чел;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Отсутствовали: Левина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А, Чернышёва В, Баширов Р, Колемасов А.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 flipH="1">
            <a:off x="8306049" y="1825626"/>
            <a:ext cx="45719" cy="4055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160" y="1097417"/>
            <a:ext cx="5501889" cy="158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Упражнения для техники чтения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слоговых таблиц;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столбиков слов; 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вслух;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жужжащее;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«прыжки» (чтение через слово);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в темпе скороговорки;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«Прятки» (нахождение слова с определённым признаком);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Самозамеры скорости. Читать текст несколько раз по 1 минуте  и замерять, на сколько слов прибавится после каждого прочтения.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884" y="1358265"/>
            <a:ext cx="3572395" cy="273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" y="0"/>
            <a:ext cx="4572396" cy="708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324"/>
            <a:ext cx="4572396" cy="6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Упражнения для техники чтения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слоговых таблиц;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столбиков слов; 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вслух;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жужжащее;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«прыжки» (чтение через слово);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в темпе скороговорки;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«Прятки» (нахождение слова с определённым признаком);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Самозамеры скорости. Читать текст несколько раз по 1 минуте  и замерять, на сколько слов прибавится после каждого прочтения.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884" y="1358265"/>
            <a:ext cx="3572395" cy="273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" y="0"/>
            <a:ext cx="4572396" cy="708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324"/>
            <a:ext cx="4572396" cy="6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183" y="635816"/>
            <a:ext cx="4056845" cy="55944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5937" y="553791"/>
            <a:ext cx="4584879" cy="56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6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805" y="831485"/>
            <a:ext cx="4750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 smtClean="0">
              <a:latin typeface="AudiSansExtKyr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>
              <a:latin typeface="AudiSansExtKyr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Провели проверочную работу  по русскому языку </a:t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«контрольное списывание»</a:t>
            </a:r>
            <a:endParaRPr lang="ru-RU" b="1" i="1" dirty="0">
              <a:solidFill>
                <a:srgbClr val="7030A0"/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9400" y="1869168"/>
            <a:ext cx="4165150" cy="39778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Писали работу 14 чел.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писали : Барулина, Баширов, Богданов, Воронин, Колемасов, Курдюкова, Левина, Чернышёва.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справились на отлично: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Шайхутдинов, Котляров, Глебов;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хорошо: 5 человека;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адо тренироваться: 8 чел;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457808" y="1869168"/>
            <a:ext cx="4134118" cy="434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994" y="2682838"/>
            <a:ext cx="4138877" cy="399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" y="5705756"/>
            <a:ext cx="4730989" cy="115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0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805" y="831485"/>
            <a:ext cx="4750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 smtClean="0">
              <a:latin typeface="AudiSansExtKyr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>
              <a:latin typeface="AudiSansExtKyr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Провели словарный диктант. 5 слов.</a:t>
            </a:r>
            <a:endParaRPr lang="ru-RU" b="1" i="1" dirty="0">
              <a:solidFill>
                <a:srgbClr val="7030A0"/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9399" y="1869168"/>
            <a:ext cx="8165203" cy="39778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Писали работу 14 чел.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писали : Барулина, Баширов, Богданов, Воронин, Колемасов, Курдюкова, Левина, Чернышёва.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справились на отлично: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Быстров, Колеснико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Котляров, Михайлова,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8 человек (быть внимательными)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лучше учить: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чел;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520485" y="1922415"/>
            <a:ext cx="4134118" cy="434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" y="5705756"/>
            <a:ext cx="4730989" cy="115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686377"/>
            <a:ext cx="473090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567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Провели:</a:t>
            </a:r>
            <a:endParaRPr lang="ru-RU" b="1" i="1" dirty="0">
              <a:solidFill>
                <a:srgbClr val="7030A0"/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655" y="1436711"/>
            <a:ext cx="6451600" cy="52628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Экспресс – диагностика письменной речи младших школьников</a:t>
            </a:r>
          </a:p>
          <a:p>
            <a:pPr marL="0" indent="0">
              <a:buNone/>
            </a:pPr>
            <a:endParaRPr lang="ru-RU" sz="3600" i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6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Диагностический тест </a:t>
            </a:r>
          </a:p>
          <a:p>
            <a:pPr marL="0" indent="0">
              <a:buNone/>
            </a:pP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 «Звуки, буквы, слоги, предложения»</a:t>
            </a:r>
            <a:endParaRPr lang="ru-RU" sz="3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74" y="2143760"/>
            <a:ext cx="2671445" cy="3352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74" y="5798688"/>
            <a:ext cx="2827719" cy="104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06442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Уроки математики</a:t>
            </a:r>
            <a:endParaRPr lang="ru-RU" b="1" i="1" dirty="0">
              <a:solidFill>
                <a:srgbClr val="7030A0"/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9494" y="1523824"/>
            <a:ext cx="5503141" cy="5113483"/>
          </a:xfrm>
        </p:spPr>
        <p:txBody>
          <a:bodyPr>
            <a:normAutofit/>
          </a:bodyPr>
          <a:lstStyle/>
          <a:p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числа</a:t>
            </a:r>
          </a:p>
          <a:p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Таблица на сложение и вычитание</a:t>
            </a:r>
          </a:p>
          <a:p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Компоненты сложения и вычитания</a:t>
            </a:r>
          </a:p>
          <a:p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уравнений</a:t>
            </a:r>
          </a:p>
          <a:p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задач ( простых и составных) на нахождения суммы, неизвестного слагаемого, разности.</a:t>
            </a:r>
          </a:p>
          <a:p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Единицы измерения и единицы счёта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4560" y="2377440"/>
            <a:ext cx="2926080" cy="4165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284" y="1156053"/>
            <a:ext cx="2754631" cy="115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8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20" y="334645"/>
            <a:ext cx="8097838" cy="625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2898"/>
            <a:ext cx="4572396" cy="985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439" y="5948314"/>
            <a:ext cx="4572396" cy="9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38" y="783603"/>
            <a:ext cx="4194928" cy="50260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1"/>
          <a:stretch/>
        </p:blipFill>
        <p:spPr>
          <a:xfrm>
            <a:off x="4741682" y="783603"/>
            <a:ext cx="3996965" cy="49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94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805" y="831485"/>
            <a:ext cx="4750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 smtClean="0">
              <a:latin typeface="AudiSansExtKyr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>
              <a:latin typeface="AudiSansExtKyr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0535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Провели самостоятельную работу  по математике</a:t>
            </a:r>
            <a:endParaRPr lang="ru-RU" b="1" i="1" dirty="0">
              <a:solidFill>
                <a:srgbClr val="7030A0"/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2401" y="1418639"/>
            <a:ext cx="5179453" cy="4827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Писали работу 19 человек.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отлично: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Глебов, Котляров, Середа, Табачишин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Алешко, Гавриличева, Колемасов, Колесников, Овчинский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справились: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человека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Остальные: смотрим индивидуально. От удовлетворительно до хорошо: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писали: Баширов, Быстров, Воронин, Левина, Чернышева.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692649" y="1854654"/>
            <a:ext cx="3822701" cy="4610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002" y="1994638"/>
            <a:ext cx="3335628" cy="287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002" y="3720169"/>
            <a:ext cx="3335628" cy="115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0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«</a:t>
            </a:r>
            <a:r>
              <a:rPr lang="ru-RU" sz="4000" b="1" i="1" dirty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Методические рекомендации по оформлению  письменных  работ учащихся школы первой ступени»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91"/>
            <a:ext cx="8088630" cy="49031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культуры оформления письменных работ и формирование соответствующего навыка являются необходимыми, так как: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являются частью воспитания внутренней культуры учащихся;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воспитывают уважение учащихся к тем, кто смотрит и проверяет их работы;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формируют навык самоконтроля, так как у учащихся, благодаря более аккуратному оформлению работ, систематически возникает потребность более внимательно проверять и перепроверять свою работу;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организуют учащихся для более внимательного выполнения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2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010" y="365128"/>
            <a:ext cx="7886700" cy="5492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Уроки окружающего мира</a:t>
            </a:r>
            <a:endParaRPr lang="ru-RU" b="1" i="1" dirty="0">
              <a:solidFill>
                <a:srgbClr val="7030A0"/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98" y="914400"/>
            <a:ext cx="6702022" cy="585215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Домашние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играют огромную роль в развитии самостоятельных учебных умений школьника. Системная работа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выполнять работу качественно и в срок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Устные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предметы требуют от учеников определенной подготовки. Чтобы хорошо владеть этим предметом, подготовка к ним должна быть долгой и усердной. </a:t>
            </a:r>
            <a:endParaRPr lang="ru-RU" sz="1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подготовки устных предметов.</a:t>
            </a:r>
          </a:p>
          <a:p>
            <a:pPr marL="0" indent="0" defTabSz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Вспомни, рассказанное учителем на уроке.</a:t>
            </a:r>
          </a:p>
          <a:p>
            <a:pPr marL="0" indent="0" defTabSz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Читай текст целиком. Попутно, где надо, пользуйся рисунками, схемами, чертежами, картами, словарями.</a:t>
            </a:r>
          </a:p>
          <a:p>
            <a:pPr marL="0" indent="0" defTabSz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Читай внимательно и старайся запомнить основное.</a:t>
            </a:r>
          </a:p>
          <a:p>
            <a:pPr marL="0" indent="0" defTabSz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Для лучшего запоминания записывай в черновике даты, названия, имена.</a:t>
            </a:r>
          </a:p>
          <a:p>
            <a:pPr marL="0" indent="0" defTabSz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Закрой книгу и мысленно представь части прочитанного. Перескажи прочитанное.</a:t>
            </a:r>
          </a:p>
          <a:p>
            <a:pPr marL="0" indent="0" defTabSz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Читай второй раз, обращая внимание на те места, которые забываются.</a:t>
            </a:r>
          </a:p>
          <a:p>
            <a:pPr marL="0" indent="0" defTabSz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Расскажи прочитанное про себя и вслух.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480" y="731519"/>
            <a:ext cx="1838994" cy="2458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480" y="3556631"/>
            <a:ext cx="183899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Проектная деятельность</a:t>
            </a:r>
            <a:endParaRPr lang="ru-RU" b="1" i="1" dirty="0">
              <a:solidFill>
                <a:srgbClr val="7030A0"/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44" y="1534160"/>
            <a:ext cx="7735712" cy="464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56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183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Поведение и прилежание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080" y="1198880"/>
            <a:ext cx="5151120" cy="5043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530" y="1076960"/>
            <a:ext cx="3638550" cy="2427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255" y="3905253"/>
            <a:ext cx="3467100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9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Что нас ждёт в 4 четверти</a:t>
            </a:r>
            <a:endParaRPr lang="ru-RU" b="1" i="1" dirty="0">
              <a:solidFill>
                <a:srgbClr val="7030A0"/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5756"/>
            <a:ext cx="4572396" cy="1152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705756"/>
            <a:ext cx="457239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25" y="1388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Игра-размышление «Закончи предложение»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82" y="2616691"/>
            <a:ext cx="7117237" cy="422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4447"/>
            <a:ext cx="4572396" cy="1152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604" y="1464447"/>
            <a:ext cx="457239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25" y="1388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Что должно быть в рюкзаке</a:t>
            </a:r>
            <a:endParaRPr lang="ru-RU" b="1" i="1" dirty="0">
              <a:solidFill>
                <a:srgbClr val="7030A0"/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725" y="4852603"/>
            <a:ext cx="4010025" cy="173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396" cy="716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938" y="0"/>
            <a:ext cx="457239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25" y="1388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Читательский дневник</a:t>
            </a:r>
            <a:endParaRPr lang="ru-RU" b="1" i="1" dirty="0">
              <a:solidFill>
                <a:srgbClr val="7030A0"/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396" cy="716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938" y="0"/>
            <a:ext cx="4572396" cy="71939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25" y="1464447"/>
            <a:ext cx="8562483" cy="527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462" y="3968684"/>
            <a:ext cx="3063711" cy="232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84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5202" y="673100"/>
            <a:ext cx="7707993" cy="108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n w="19050"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i="1" dirty="0">
                <a:solidFill>
                  <a:srgbClr val="7030A0"/>
                </a:solidFill>
                <a:latin typeface="Monotype Corsiva" pitchFamily="66" charset="0"/>
                <a:ea typeface="+mj-ea"/>
                <a:cs typeface="Arabic Typesetting" pitchFamily="66" charset="-78"/>
              </a:rPr>
              <a:t>Майские праздники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1018" y="2128723"/>
            <a:ext cx="56619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учимся:</a:t>
            </a:r>
          </a:p>
          <a:p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28 апреля по 1 мая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9 по 12 мая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5756"/>
            <a:ext cx="4572396" cy="1152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604" y="5705756"/>
            <a:ext cx="457239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468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805" y="831485"/>
            <a:ext cx="4750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 smtClean="0">
              <a:latin typeface="AudiSansExtKyr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>
              <a:latin typeface="AudiSansExtKyr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Решение собрания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5965" y="1408659"/>
            <a:ext cx="7886700" cy="46702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вопросам адаптации – индивидуальные и групповые занятия с психологом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вопросам обучения и воспитания – индивидуальные консультации с учителем по пятницам в 12.30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Соблюдать рекомендации учителя по режиму дня, контролю за усвоением учебного материала, приучению к самостоятельности. 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0" y="5705756"/>
            <a:ext cx="4572396" cy="1152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326" y="5705756"/>
            <a:ext cx="457239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805" y="831485"/>
            <a:ext cx="4750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 smtClean="0">
              <a:latin typeface="AudiSansExtKyr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>
              <a:latin typeface="AudiSansExtKyr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479550" y="1497013"/>
            <a:ext cx="7664450" cy="419258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Ø"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Ø"/>
            </a:pP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7600" y="2967335"/>
            <a:ext cx="5740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7030A0"/>
                </a:solidFill>
                <a:latin typeface="Monotype Corsiva" pitchFamily="66" charset="0"/>
                <a:ea typeface="+mj-ea"/>
                <a:cs typeface="Arabic Typesetting" pitchFamily="66" charset="-78"/>
              </a:rPr>
              <a:t>Две вещи вы можете подарить своему ребенку на всю жизнь: </a:t>
            </a:r>
            <a: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  <a:ea typeface="+mj-ea"/>
                <a:cs typeface="Arabic Typesetting" pitchFamily="66" charset="-78"/>
              </a:rPr>
              <a:t>одна </a:t>
            </a:r>
            <a:r>
              <a:rPr lang="ru-RU" sz="4400" b="1" i="1" dirty="0">
                <a:solidFill>
                  <a:srgbClr val="7030A0"/>
                </a:solidFill>
                <a:latin typeface="Monotype Corsiva" pitchFamily="66" charset="0"/>
                <a:ea typeface="+mj-ea"/>
                <a:cs typeface="Arabic Typesetting" pitchFamily="66" charset="-78"/>
              </a:rPr>
              <a:t>-корни, другая </a:t>
            </a:r>
            <a: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  <a:ea typeface="+mj-ea"/>
                <a:cs typeface="Arabic Typesetting" pitchFamily="66" charset="-78"/>
              </a:rPr>
              <a:t>– крылья!</a:t>
            </a:r>
            <a:endParaRPr lang="ru-RU" sz="4400" b="1" i="1" dirty="0">
              <a:solidFill>
                <a:srgbClr val="7030A0"/>
              </a:solidFill>
              <a:latin typeface="Monotype Corsiva" pitchFamily="66" charset="0"/>
              <a:ea typeface="+mj-ea"/>
              <a:cs typeface="Arabic Typesetting" pitchFamily="66" charset="-7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441" y="241294"/>
            <a:ext cx="6155720" cy="256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705756"/>
            <a:ext cx="5090473" cy="1152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5721912"/>
            <a:ext cx="457239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805" y="831485"/>
            <a:ext cx="4750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 smtClean="0">
              <a:latin typeface="AudiSansExtKyr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>
              <a:latin typeface="AudiSansExtKyr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2" y="46739"/>
            <a:ext cx="4572396" cy="115224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820132" y="1983729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год обучения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школе является не только одним из самых сложных этапов в жизни ребенка, но и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своеобразным испытательным сроком для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родителей,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этот период требуется Ваше максимальное участие в жизни ребенка.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1-ом классе закладывается основа отношения ребенка к школе и обучению.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985" y="46739"/>
            <a:ext cx="457239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65127"/>
            <a:ext cx="8098790" cy="620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09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064428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Уроки литературного чтения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8" y="1825625"/>
            <a:ext cx="5396247" cy="435133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применяли плавное слоговое чтение и чтение целыми словами со скоростью, соответствующей индивидуальному темпу ребёнка;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старались осознанно читать слова, словосочетания, предложения и короткие тексты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  <p:pic>
        <p:nvPicPr>
          <p:cNvPr id="1026" name="Picture 2" descr="https://sosh2bel.gosuslugi.ru/netcat_files/generated/70/114/210x265/4/e20bfbdf5757e130138a86851e0a6be1.jpg?crop=0%3A0%3A0%3A0&amp;hash=66e5ef12b348656b224426e5ab1919d2&amp;resize_mode=1&amp;wm_m=0&amp;scale=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4191">
            <a:off x="6606115" y="1362606"/>
            <a:ext cx="1887384" cy="23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7493">
            <a:off x="5958547" y="3872025"/>
            <a:ext cx="2125163" cy="2681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1604" cy="63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604" y="0"/>
            <a:ext cx="4572396" cy="6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064428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Уроки литературного чтения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8" y="1825625"/>
            <a:ext cx="5396247" cy="435133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читали с интонациями и паузами в соответствии со знаками препинания;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работали над развитием осознанности и выразительности чтения на материале небольших текстов и стихотворений;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знакомились с орфографическим чтением (проговаривание) как средство самоконтроля при письме под диктовку и при списывании. </a:t>
            </a:r>
          </a:p>
          <a:p>
            <a:endParaRPr lang="ru-RU" dirty="0"/>
          </a:p>
        </p:txBody>
      </p:sp>
      <p:pic>
        <p:nvPicPr>
          <p:cNvPr id="1026" name="Picture 2" descr="https://sosh2bel.gosuslugi.ru/netcat_files/generated/70/114/210x265/4/e20bfbdf5757e130138a86851e0a6be1.jpg?crop=0%3A0%3A0%3A0&amp;hash=66e5ef12b348656b224426e5ab1919d2&amp;resize_mode=1&amp;wm_m=0&amp;scale=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4191">
            <a:off x="6606115" y="1362606"/>
            <a:ext cx="1887384" cy="23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7493">
            <a:off x="5958547" y="3872025"/>
            <a:ext cx="2125163" cy="2681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66"/>
            <a:ext cx="4572396" cy="633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604" y="7666"/>
            <a:ext cx="4572396" cy="67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0644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Уроки </a:t>
            </a:r>
            <a:r>
              <a:rPr lang="ru-RU" b="1" i="1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литературного </a:t>
            </a:r>
            <a:r>
              <a:rPr lang="ru-RU" b="1" i="1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чтения.</a:t>
            </a: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Arabic Typesetting" pitchFamily="66" charset="-78"/>
              </a:rPr>
              <a:t>На сегодняшний день дети должны:</a:t>
            </a:r>
            <a:endParaRPr lang="ru-RU" b="1" i="1" dirty="0">
              <a:solidFill>
                <a:srgbClr val="7030A0"/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8" y="1825625"/>
            <a:ext cx="5396247" cy="435133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Читать целыми словами с элементами слогового чтения трудных слов. Использовать  орфоэпическое  и орфографическое чтение.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Понимать содержание прочитанного произведения.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Читать выразительно   стихотворения и небольшие тексты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825" y="1972786"/>
            <a:ext cx="3018790" cy="4057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7740"/>
            <a:ext cx="5486400" cy="90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2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805" y="831485"/>
            <a:ext cx="4750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 smtClean="0">
              <a:latin typeface="AudiSansExtKyr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>
              <a:latin typeface="AudiSansExtKyr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28320" y="277978"/>
            <a:ext cx="8128000" cy="6108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Совершенно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необходимо, чтобы в режим дня было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включено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ежедневное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чтение книг. Желательно в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 то же время.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читающий ученик быстрее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развивается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быстрее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овладевает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навыками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грамотного письма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легче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справляется с решением задач.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вы будете просить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пересказать,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 прочитал ребенок (рассказ, сказку).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этом взрослые смогут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поправить речевые ошибки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неправильно произнесенные слова.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образом, дети будут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учиться выражать свои мысли.</a:t>
            </a:r>
          </a:p>
          <a:p>
            <a:pPr algn="ctr">
              <a:buFont typeface="Wingdings" pitchFamily="2" charset="2"/>
              <a:buChar char="Ø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399" y="5100321"/>
            <a:ext cx="5262883" cy="159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1510</TotalTime>
  <Words>1184</Words>
  <Application>Microsoft Office PowerPoint</Application>
  <PresentationFormat>Экран (4:3)</PresentationFormat>
  <Paragraphs>155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Встреча родительского клуба 8 апреля 2024 года 1 класс Кондратьева М.Н.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Уроки литературного чтения</vt:lpstr>
      <vt:lpstr>Уроки литературного чтения</vt:lpstr>
      <vt:lpstr>Уроки литературного чтения. На сегодняшний день дети должны:</vt:lpstr>
      <vt:lpstr>Презентация PowerPoint</vt:lpstr>
      <vt:lpstr>Анализ техники чтения</vt:lpstr>
      <vt:lpstr>Скорость чтения – осознанное, правильное чтение целыми словами. Слова сложной слоговой структуры прочитываются по слогам.</vt:lpstr>
      <vt:lpstr>Результаты проверки техники чтения:</vt:lpstr>
      <vt:lpstr>Упражнения для техники чтения</vt:lpstr>
      <vt:lpstr>Упражнения для техники чтения</vt:lpstr>
      <vt:lpstr>Презентация PowerPoint</vt:lpstr>
      <vt:lpstr>Провели проверочную работу  по русскому языку  «контрольное списывание»</vt:lpstr>
      <vt:lpstr>Провели словарный диктант. 5 слов.</vt:lpstr>
      <vt:lpstr>Провели:</vt:lpstr>
      <vt:lpstr>Уроки математики</vt:lpstr>
      <vt:lpstr>Презентация PowerPoint</vt:lpstr>
      <vt:lpstr>Провели самостоятельную работу  по математике</vt:lpstr>
      <vt:lpstr>«Методические рекомендации по оформлению  письменных  работ учащихся школы первой ступени» </vt:lpstr>
      <vt:lpstr>Уроки окружающего мира</vt:lpstr>
      <vt:lpstr>Проектная деятельность</vt:lpstr>
      <vt:lpstr>Поведение и прилежание</vt:lpstr>
      <vt:lpstr>Что нас ждёт в 4 четверти</vt:lpstr>
      <vt:lpstr>Игра-размышление «Закончи предложение»</vt:lpstr>
      <vt:lpstr> Что должно быть в рюкзаке</vt:lpstr>
      <vt:lpstr> Читательский дневник</vt:lpstr>
      <vt:lpstr>Решение собрания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Аркадий</cp:lastModifiedBy>
  <cp:revision>178</cp:revision>
  <dcterms:created xsi:type="dcterms:W3CDTF">2013-11-19T05:52:05Z</dcterms:created>
  <dcterms:modified xsi:type="dcterms:W3CDTF">2025-02-09T18:53:22Z</dcterms:modified>
</cp:coreProperties>
</file>