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1" r:id="rId4"/>
    <p:sldId id="257" r:id="rId5"/>
    <p:sldId id="258" r:id="rId6"/>
    <p:sldId id="262" r:id="rId7"/>
    <p:sldId id="265" r:id="rId8"/>
    <p:sldId id="263" r:id="rId9"/>
    <p:sldId id="267" r:id="rId10"/>
    <p:sldId id="259" r:id="rId11"/>
    <p:sldId id="264" r:id="rId12"/>
    <p:sldId id="260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440-1FAE-42C5-BB04-A8E476B9FE0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2D9-AD5E-458E-BEFD-AD0D7D9C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5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440-1FAE-42C5-BB04-A8E476B9FE0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2D9-AD5E-458E-BEFD-AD0D7D9C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0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440-1FAE-42C5-BB04-A8E476B9FE0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2D9-AD5E-458E-BEFD-AD0D7D9C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2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440-1FAE-42C5-BB04-A8E476B9FE0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2D9-AD5E-458E-BEFD-AD0D7D9C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4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440-1FAE-42C5-BB04-A8E476B9FE0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2D9-AD5E-458E-BEFD-AD0D7D9C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5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440-1FAE-42C5-BB04-A8E476B9FE0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2D9-AD5E-458E-BEFD-AD0D7D9C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5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440-1FAE-42C5-BB04-A8E476B9FE0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2D9-AD5E-458E-BEFD-AD0D7D9C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5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440-1FAE-42C5-BB04-A8E476B9FE0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2D9-AD5E-458E-BEFD-AD0D7D9C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3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440-1FAE-42C5-BB04-A8E476B9FE0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2D9-AD5E-458E-BEFD-AD0D7D9C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3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440-1FAE-42C5-BB04-A8E476B9FE0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2D9-AD5E-458E-BEFD-AD0D7D9C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3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7440-1FAE-42C5-BB04-A8E476B9FE0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22D9-AD5E-458E-BEFD-AD0D7D9C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2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B7440-1FAE-42C5-BB04-A8E476B9FE0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22D9-AD5E-458E-BEFD-AD0D7D9CF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847367" cy="1169581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Творчество Яна </a:t>
            </a:r>
            <a:r>
              <a:rPr lang="ru-RU" sz="4400" b="1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Экхольма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1878" y="5358810"/>
            <a:ext cx="7485321" cy="1371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Презентация для начальной школы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 smtClean="0"/>
              <a:t>Выполнила учитель начальных классов ЧОУ ЛИЕН города Саратова </a:t>
            </a:r>
          </a:p>
          <a:p>
            <a:r>
              <a:rPr lang="ru-RU" dirty="0" smtClean="0"/>
              <a:t>Кондратьева Марина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0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7010400" y="365125"/>
            <a:ext cx="5181600" cy="58118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конце </a:t>
            </a:r>
            <a:r>
              <a:rPr lang="ru-RU" b="1" dirty="0">
                <a:solidFill>
                  <a:srgbClr val="7030A0"/>
                </a:solidFill>
              </a:rPr>
              <a:t>1960-</a:t>
            </a:r>
            <a:r>
              <a:rPr lang="ru-RU" dirty="0"/>
              <a:t>х годов увидели свет </a:t>
            </a:r>
            <a:r>
              <a:rPr lang="ru-RU" b="1" dirty="0">
                <a:solidFill>
                  <a:srgbClr val="C00000"/>
                </a:solidFill>
              </a:rPr>
              <a:t>романы о </a:t>
            </a:r>
            <a:r>
              <a:rPr lang="ru-RU" b="1" dirty="0" err="1">
                <a:solidFill>
                  <a:srgbClr val="C00000"/>
                </a:solidFill>
              </a:rPr>
              <a:t>фрёкен</a:t>
            </a:r>
            <a:r>
              <a:rPr lang="ru-RU" b="1" dirty="0">
                <a:solidFill>
                  <a:srgbClr val="C00000"/>
                </a:solidFill>
              </a:rPr>
              <a:t> Сталь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— учительнице, которая не только преподает, но и ловит преступников.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уже с 1970-х годов Ян </a:t>
            </a:r>
            <a:r>
              <a:rPr lang="ru-RU" dirty="0" err="1"/>
              <a:t>Экхольм</a:t>
            </a:r>
            <a:r>
              <a:rPr lang="ru-RU" dirty="0"/>
              <a:t> берется за детективный жанр для взрослых читателей, благодаря которому его знают и любят на родине. И хотя сначала его романы выглядят достаточно классическими (маленькие городки, тесные связи и паутина лжи, в которой запутались все участники действия), у </a:t>
            </a:r>
            <a:r>
              <a:rPr lang="ru-RU" dirty="0" err="1"/>
              <a:t>Экхольма</a:t>
            </a:r>
            <a:r>
              <a:rPr lang="ru-RU" dirty="0"/>
              <a:t> припасен козырь в рукаве: многие из его книг имеют открытый финал, поэтому читатель никогда не знает точно, кто убийца.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09" y="252004"/>
            <a:ext cx="6028947" cy="60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0813"/>
            <a:ext cx="10515600" cy="1158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Чему учат книги Яна Улофа </a:t>
            </a:r>
            <a:r>
              <a:rPr lang="ru-RU" b="1" dirty="0" err="1">
                <a:solidFill>
                  <a:srgbClr val="7030A0"/>
                </a:solidFill>
              </a:rPr>
              <a:t>Экхольма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166" y="952107"/>
            <a:ext cx="6721311" cy="5637229"/>
          </a:xfrm>
        </p:spPr>
      </p:pic>
    </p:spTree>
    <p:extLst>
      <p:ext uri="{BB962C8B-B14F-4D97-AF65-F5344CB8AC3E}">
        <p14:creationId xmlns:p14="http://schemas.microsoft.com/office/powerpoint/2010/main" val="40187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216817"/>
            <a:ext cx="11068639" cy="231899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  <a:ea typeface="+mn-ea"/>
                <a:cs typeface="+mn-cs"/>
              </a:rPr>
              <a:t>В</a:t>
            </a:r>
            <a:r>
              <a:rPr lang="ru-RU" sz="28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1975 </a:t>
            </a:r>
            <a:r>
              <a:rPr lang="ru-RU" sz="2800" dirty="0">
                <a:latin typeface="+mn-lt"/>
                <a:ea typeface="+mn-ea"/>
                <a:cs typeface="+mn-cs"/>
              </a:rPr>
              <a:t>году Ян Улоф </a:t>
            </a:r>
            <a:r>
              <a:rPr lang="ru-RU" sz="2800" dirty="0" err="1">
                <a:latin typeface="+mn-lt"/>
                <a:ea typeface="+mn-ea"/>
                <a:cs typeface="+mn-cs"/>
              </a:rPr>
              <a:t>Экхольм</a:t>
            </a:r>
            <a:r>
              <a:rPr lang="ru-RU" sz="2800" dirty="0">
                <a:latin typeface="+mn-lt"/>
                <a:ea typeface="+mn-ea"/>
                <a:cs typeface="+mn-cs"/>
              </a:rPr>
              <a:t> был избран председателем Шведской академии детектива</a:t>
            </a:r>
            <a:r>
              <a:rPr lang="ru-RU" sz="2800" dirty="0" smtClean="0">
                <a:latin typeface="+mn-lt"/>
                <a:ea typeface="+mn-ea"/>
                <a:cs typeface="+mn-cs"/>
              </a:rPr>
              <a:t>.</a:t>
            </a:r>
            <a:br>
              <a:rPr lang="ru-RU" sz="2800" dirty="0" smtClean="0">
                <a:latin typeface="+mn-lt"/>
                <a:ea typeface="+mn-ea"/>
                <a:cs typeface="+mn-cs"/>
              </a:rPr>
            </a:br>
            <a:r>
              <a:rPr lang="ru-RU" sz="2800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2800" dirty="0">
                <a:latin typeface="+mn-lt"/>
                <a:ea typeface="+mn-ea"/>
                <a:cs typeface="+mn-cs"/>
              </a:rPr>
              <a:t>В </a:t>
            </a:r>
            <a:r>
              <a:rPr lang="ru-RU" sz="28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1977 </a:t>
            </a:r>
            <a:r>
              <a:rPr lang="ru-RU" sz="2800" dirty="0">
                <a:latin typeface="+mn-lt"/>
                <a:ea typeface="+mn-ea"/>
                <a:cs typeface="+mn-cs"/>
              </a:rPr>
              <a:t>году он стал одним из основателей Ассоциации детективных писателей Стокгольма и оставался ее членом до 2002 года.</a:t>
            </a:r>
            <a:br>
              <a:rPr lang="ru-RU" sz="2800" dirty="0">
                <a:latin typeface="+mn-lt"/>
                <a:ea typeface="+mn-ea"/>
                <a:cs typeface="+mn-cs"/>
              </a:rPr>
            </a:br>
            <a:endParaRPr lang="ru-RU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535809"/>
            <a:ext cx="5181600" cy="400639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начале XXI века автор вновь обратился к литературе для детей. Он написал </a:t>
            </a:r>
            <a:r>
              <a:rPr lang="ru-RU" dirty="0">
                <a:solidFill>
                  <a:srgbClr val="C00000"/>
                </a:solidFill>
              </a:rPr>
              <a:t>серию повестей о мальчике </a:t>
            </a:r>
            <a:r>
              <a:rPr lang="ru-RU" dirty="0" err="1">
                <a:solidFill>
                  <a:srgbClr val="C00000"/>
                </a:solidFill>
              </a:rPr>
              <a:t>Лассе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За </a:t>
            </a:r>
            <a:r>
              <a:rPr lang="ru-RU" dirty="0"/>
              <a:t>эти книги </a:t>
            </a:r>
            <a:r>
              <a:rPr lang="ru-RU" dirty="0" err="1"/>
              <a:t>Экхольм</a:t>
            </a:r>
            <a:r>
              <a:rPr lang="ru-RU" dirty="0"/>
              <a:t> был удостоен детской премии в области культуры </a:t>
            </a:r>
            <a:r>
              <a:rPr lang="ru-RU" dirty="0" err="1"/>
              <a:t>Temmelburken</a:t>
            </a:r>
            <a:r>
              <a:rPr lang="ru-RU" dirty="0"/>
              <a:t>, ежегодно вручаемой на </a:t>
            </a:r>
            <a:r>
              <a:rPr lang="ru-RU" dirty="0" err="1"/>
              <a:t>Гетеборгской</a:t>
            </a:r>
            <a:r>
              <a:rPr lang="ru-RU" dirty="0"/>
              <a:t> книжной ярмарке.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0794" y="2535809"/>
            <a:ext cx="5042456" cy="378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45097" y="311086"/>
            <a:ext cx="10633435" cy="1904214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 Улоф </a:t>
            </a:r>
            <a:r>
              <a:rPr lang="ru-RU" sz="6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Экхольм</a:t>
            </a:r>
            <a:r>
              <a:rPr lang="ru-RU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умер 14 января 2020 года.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318" y="2031805"/>
            <a:ext cx="3346515" cy="4458879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691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875" y="365125"/>
            <a:ext cx="11155837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Ян </a:t>
            </a:r>
            <a:r>
              <a:rPr lang="ru-RU" sz="6000" b="1" dirty="0" err="1" smtClean="0">
                <a:solidFill>
                  <a:srgbClr val="7030A0"/>
                </a:solidFill>
              </a:rPr>
              <a:t>Экхольм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318236" y="1404593"/>
            <a:ext cx="3943802" cy="51941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Биография </a:t>
            </a:r>
            <a:r>
              <a:rPr lang="ru-RU" b="1" dirty="0">
                <a:solidFill>
                  <a:srgbClr val="7030A0"/>
                </a:solidFill>
              </a:rPr>
              <a:t>и литературное творчество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/>
              <a:t>Ян </a:t>
            </a:r>
            <a:r>
              <a:rPr lang="ru-RU" dirty="0"/>
              <a:t>Улоф </a:t>
            </a:r>
            <a:r>
              <a:rPr lang="ru-RU" dirty="0" err="1" smtClean="0"/>
              <a:t>Экхольм</a:t>
            </a:r>
            <a:r>
              <a:rPr lang="ru-RU" dirty="0" smtClean="0"/>
              <a:t> родился в </a:t>
            </a:r>
            <a:r>
              <a:rPr lang="ru-RU" b="1" dirty="0" smtClean="0">
                <a:solidFill>
                  <a:srgbClr val="7030A0"/>
                </a:solidFill>
              </a:rPr>
              <a:t>1931</a:t>
            </a:r>
            <a:r>
              <a:rPr lang="ru-RU" b="1" dirty="0" smtClean="0"/>
              <a:t> </a:t>
            </a:r>
            <a:r>
              <a:rPr lang="ru-RU" dirty="0" smtClean="0"/>
              <a:t>в шведском городе.</a:t>
            </a:r>
          </a:p>
          <a:p>
            <a:pPr marL="0" indent="0">
              <a:buNone/>
            </a:pPr>
            <a:r>
              <a:rPr lang="ru-RU" dirty="0" smtClean="0"/>
              <a:t>Работал </a:t>
            </a:r>
            <a:r>
              <a:rPr lang="ru-RU" dirty="0"/>
              <a:t>репортером в местной газете «</a:t>
            </a:r>
            <a:r>
              <a:rPr lang="ru-RU" dirty="0" err="1"/>
              <a:t>Avesta-Posten</a:t>
            </a:r>
            <a:r>
              <a:rPr lang="ru-RU" dirty="0"/>
              <a:t>», параллельно писал небольшие рассказы и сказки для детей.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Литературная </a:t>
            </a:r>
            <a:r>
              <a:rPr lang="ru-RU" dirty="0"/>
              <a:t>карьера Яна </a:t>
            </a:r>
            <a:r>
              <a:rPr lang="ru-RU" dirty="0" err="1"/>
              <a:t>Экхольма</a:t>
            </a:r>
            <a:r>
              <a:rPr lang="ru-RU" dirty="0"/>
              <a:t> началась в </a:t>
            </a:r>
            <a:r>
              <a:rPr lang="ru-RU" b="1" dirty="0">
                <a:solidFill>
                  <a:srgbClr val="7030A0"/>
                </a:solidFill>
              </a:rPr>
              <a:t>1958 </a:t>
            </a:r>
            <a:r>
              <a:rPr lang="ru-RU" dirty="0"/>
              <a:t>году, когда была издана повесть «</a:t>
            </a:r>
            <a:r>
              <a:rPr lang="ru-RU" dirty="0" err="1"/>
              <a:t>Дитт</a:t>
            </a:r>
            <a:r>
              <a:rPr lang="ru-RU" dirty="0"/>
              <a:t> и </a:t>
            </a:r>
            <a:r>
              <a:rPr lang="ru-RU" dirty="0" err="1"/>
              <a:t>Датт</a:t>
            </a:r>
            <a:r>
              <a:rPr lang="ru-RU" dirty="0"/>
              <a:t> в темном лесу» (у нас они превратились в То и Сё).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6885" y="1569506"/>
            <a:ext cx="4506012" cy="468895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29" y="1569506"/>
            <a:ext cx="2890060" cy="41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734374" y="4091553"/>
            <a:ext cx="5920352" cy="244098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«Жили-были То и Сё в городе Небось» </a:t>
            </a:r>
            <a:r>
              <a:rPr lang="ru-RU" dirty="0"/>
              <a:t>— история о веселых приключениях кота по имени То и пса по имени Сё, живущих в сказочном городе Авось да Небось.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48" y="480448"/>
            <a:ext cx="4989163" cy="6052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790" y="480449"/>
            <a:ext cx="5080000" cy="33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0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Детские книги Яна </a:t>
            </a:r>
            <a:r>
              <a:rPr lang="ru-RU" b="1" dirty="0" err="1">
                <a:solidFill>
                  <a:srgbClr val="7030A0"/>
                </a:solidFill>
              </a:rPr>
              <a:t>Экхольма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59488" y="1318436"/>
            <a:ext cx="5860312" cy="5199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b="1" dirty="0">
                <a:solidFill>
                  <a:srgbClr val="7030A0"/>
                </a:solidFill>
              </a:rPr>
              <a:t>1965</a:t>
            </a:r>
            <a:r>
              <a:rPr lang="ru-RU" dirty="0"/>
              <a:t> году вышла самая известная детская книга </a:t>
            </a:r>
            <a:r>
              <a:rPr lang="ru-RU" dirty="0" err="1"/>
              <a:t>Экхольма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«Тутта Карлссон Первая и единственная, Людвиг Четырнадцатый и другие».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Популярность </a:t>
            </a:r>
            <a:r>
              <a:rPr lang="ru-RU" dirty="0"/>
              <a:t>сказки в СССР была невероятная и во многом связана с классическим переводом Е. Грищенко и А. Максимовой, точно передавших, как говорил бы цыпленок, если бы вдруг начал произносить слова («Нет, я не ку-ку-курица, я всего лишь цып-цып-цыплёнок»), и с гениальными иллюстрациями Бориса </a:t>
            </a:r>
            <a:r>
              <a:rPr lang="ru-RU" dirty="0" err="1"/>
              <a:t>Диодорова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799" y="1456660"/>
            <a:ext cx="5654749" cy="47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6" y="776852"/>
            <a:ext cx="3579287" cy="4885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26" y="776852"/>
            <a:ext cx="3781587" cy="48858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068" y="776852"/>
            <a:ext cx="3766088" cy="48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98" y="298449"/>
            <a:ext cx="4812394" cy="289131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5540375" y="298450"/>
            <a:ext cx="6651625" cy="630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«Тутта Карлссон Первая и единственная, Людвиг Четырнадцатый и другие» </a:t>
            </a:r>
            <a:r>
              <a:rPr lang="ru-RU" dirty="0"/>
              <a:t>— трогательная история о дружбе цыпленка и лисенка.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Необычная </a:t>
            </a:r>
            <a:r>
              <a:rPr lang="ru-RU" dirty="0"/>
              <a:t>сказка вдохновила режиссера Леонида Нечаева на съёмки фильма </a:t>
            </a:r>
            <a:r>
              <a:rPr lang="ru-RU" dirty="0">
                <a:solidFill>
                  <a:srgbClr val="C00000"/>
                </a:solidFill>
              </a:rPr>
              <a:t>«Рыжий, честный, влюблённый».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Также </a:t>
            </a:r>
            <a:r>
              <a:rPr lang="ru-RU" dirty="0"/>
              <a:t>были сняты мультипликационные фильмы </a:t>
            </a:r>
            <a:r>
              <a:rPr lang="ru-RU" dirty="0">
                <a:solidFill>
                  <a:srgbClr val="C00000"/>
                </a:solidFill>
              </a:rPr>
              <a:t>«Как лисы с курами подружились» </a:t>
            </a:r>
            <a:r>
              <a:rPr lang="ru-RU" dirty="0"/>
              <a:t>и </a:t>
            </a:r>
            <a:r>
              <a:rPr lang="ru-RU" dirty="0">
                <a:solidFill>
                  <a:srgbClr val="C00000"/>
                </a:solidFill>
              </a:rPr>
              <a:t>«Маленький рыжик».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3" y="3487479"/>
            <a:ext cx="2094613" cy="2987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079" y="3487479"/>
            <a:ext cx="2420813" cy="29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50829" y="329938"/>
            <a:ext cx="4468312" cy="6024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своей самой известной </a:t>
            </a:r>
            <a:r>
              <a:rPr lang="ru-RU" b="1" dirty="0">
                <a:solidFill>
                  <a:srgbClr val="C00000"/>
                </a:solidFill>
              </a:rPr>
              <a:t>сказке про Людвига Четырнадцатого и Тутту Карлссон </a:t>
            </a:r>
            <a:r>
              <a:rPr lang="ru-RU" dirty="0"/>
              <a:t>писатель рассказывает о противостоянии добра и зла, о том, что защищать добро порой бывает очень непросто, для этого нужно преодолеть страх, обиду, лень и иногда применять хитрость. И тогда, как и положено в правильной сказке, добро обязательно победит.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1412" y="934516"/>
            <a:ext cx="3507782" cy="1746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1412" y="3342120"/>
            <a:ext cx="3507783" cy="2835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141" y="934516"/>
            <a:ext cx="3572359" cy="48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39364" y="418456"/>
            <a:ext cx="5162534" cy="595135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sz="3600" b="1" dirty="0">
                <a:solidFill>
                  <a:srgbClr val="C00000"/>
                </a:solidFill>
              </a:rPr>
              <a:t>Удивительное путешествие колбасного фургончика»</a:t>
            </a:r>
            <a:r>
              <a:rPr lang="ru-RU" sz="3600" dirty="0"/>
              <a:t> —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сказка </a:t>
            </a:r>
            <a:r>
              <a:rPr lang="ru-RU" sz="3600" dirty="0"/>
              <a:t>о дядюшке </a:t>
            </a:r>
            <a:r>
              <a:rPr lang="ru-RU" sz="3600" dirty="0" err="1"/>
              <a:t>Урваре</a:t>
            </a:r>
            <a:r>
              <a:rPr lang="ru-RU" sz="3600" dirty="0"/>
              <a:t>, который отправился в соседний городок продавать свои хот-доги. Но он никак не ожидал, что по дороге ему встретится настоящая волшебница…</a:t>
            </a: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322" y="418455"/>
            <a:ext cx="5269425" cy="59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64" y="198974"/>
            <a:ext cx="3457575" cy="4886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978" y="198975"/>
            <a:ext cx="3457575" cy="4867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792" y="198975"/>
            <a:ext cx="34575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506</Words>
  <Application>Microsoft Office PowerPoint</Application>
  <PresentationFormat>Произвольный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Творчество Яна Экхольма </vt:lpstr>
      <vt:lpstr>Ян Экхольм </vt:lpstr>
      <vt:lpstr>Презентация PowerPoint</vt:lpstr>
      <vt:lpstr>Детские книги Яна Экхольма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Чему учат книги Яна Улофа Экхольма </vt:lpstr>
      <vt:lpstr>В 1975 году Ян Улоф Экхольм был избран председателем Шведской академии детектива.  В 1977 году он стал одним из основателей Ассоциации детективных писателей Стокгольма и оставался ее членом до 2002 года.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Ян Экхольм </dc:title>
  <dc:creator>markaeshka@gmail.com</dc:creator>
  <cp:lastModifiedBy>Аркадий</cp:lastModifiedBy>
  <cp:revision>28</cp:revision>
  <dcterms:created xsi:type="dcterms:W3CDTF">2024-11-06T13:46:06Z</dcterms:created>
  <dcterms:modified xsi:type="dcterms:W3CDTF">2025-02-09T18:49:04Z</dcterms:modified>
</cp:coreProperties>
</file>